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3" autoAdjust="0"/>
    <p:restoredTop sz="94660"/>
  </p:normalViewPr>
  <p:slideViewPr>
    <p:cSldViewPr snapToGrid="0">
      <p:cViewPr varScale="1">
        <p:scale>
          <a:sx n="122" d="100"/>
          <a:sy n="122" d="100"/>
        </p:scale>
        <p:origin x="232"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a-DK"/>
              <a:t>Klik for at redigere i master</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EC591F33-B653-4D65-A476-0896B505F500}" type="datetimeFigureOut">
              <a:rPr lang="da-DK" smtClean="0"/>
              <a:t>12/11/2019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433BE23-6D3C-4455-B557-1633CC497FA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109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C591F33-B653-4D65-A476-0896B505F500}" type="datetimeFigureOut">
              <a:rPr lang="da-DK" smtClean="0"/>
              <a:t>12/11/2019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198250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C591F33-B653-4D65-A476-0896B505F500}" type="datetimeFigureOut">
              <a:rPr lang="da-DK" smtClean="0"/>
              <a:t>12/11/2019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433BE23-6D3C-4455-B557-1633CC497FAF}" type="slidenum">
              <a:rPr lang="da-DK" smtClean="0"/>
              <a:t>‹nr.›</a:t>
            </a:fld>
            <a:endParaRPr lang="da-DK"/>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63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C591F33-B653-4D65-A476-0896B505F500}" type="datetimeFigureOut">
              <a:rPr lang="da-DK" smtClean="0"/>
              <a:t>12/11/2019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348214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a-DK"/>
              <a:t>Klik for at redigere i master</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p:txBody>
          <a:bodyPr/>
          <a:lstStyle/>
          <a:p>
            <a:fld id="{EC591F33-B653-4D65-A476-0896B505F500}" type="datetimeFigureOut">
              <a:rPr lang="da-DK" smtClean="0"/>
              <a:t>12/11/2019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433BE23-6D3C-4455-B557-1633CC497FA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3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C591F33-B653-4D65-A476-0896B505F500}" type="datetimeFigureOut">
              <a:rPr lang="da-DK" smtClean="0"/>
              <a:t>12/11/2019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253954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1024128" y="2967788"/>
            <a:ext cx="475488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5990888" y="2967788"/>
            <a:ext cx="475488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EC591F33-B653-4D65-A476-0896B505F500}" type="datetimeFigureOut">
              <a:rPr lang="da-DK" smtClean="0"/>
              <a:t>12/11/2019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319906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EC591F33-B653-4D65-A476-0896B505F500}" type="datetimeFigureOut">
              <a:rPr lang="da-DK" smtClean="0"/>
              <a:t>12/11/2019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378156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91F33-B653-4D65-A476-0896B505F500}" type="datetimeFigureOut">
              <a:rPr lang="da-DK" smtClean="0"/>
              <a:t>12/11/2019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388983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EC591F33-B653-4D65-A476-0896B505F500}" type="datetimeFigureOut">
              <a:rPr lang="da-DK" smtClean="0"/>
              <a:t>12/11/2019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433BE23-6D3C-4455-B557-1633CC497FAF}" type="slidenum">
              <a:rPr lang="da-DK" smtClean="0"/>
              <a:t>‹nr.›</a:t>
            </a:fld>
            <a:endParaRPr lang="da-DK"/>
          </a:p>
        </p:txBody>
      </p:sp>
    </p:spTree>
    <p:extLst>
      <p:ext uri="{BB962C8B-B14F-4D97-AF65-F5344CB8AC3E}">
        <p14:creationId xmlns:p14="http://schemas.microsoft.com/office/powerpoint/2010/main" val="164635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EC591F33-B653-4D65-A476-0896B505F500}" type="datetimeFigureOut">
              <a:rPr lang="da-DK" smtClean="0"/>
              <a:t>12/11/2019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433BE23-6D3C-4455-B557-1633CC497FA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31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C591F33-B653-4D65-A476-0896B505F500}" type="datetimeFigureOut">
              <a:rPr lang="da-DK" smtClean="0"/>
              <a:t>12/11/2019</a:t>
            </a:fld>
            <a:endParaRPr lang="da-DK"/>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a-DK"/>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433BE23-6D3C-4455-B557-1633CC497FAF}" type="slidenum">
              <a:rPr lang="da-DK" smtClean="0"/>
              <a:t>‹nr.›</a:t>
            </a:fld>
            <a:endParaRPr lang="da-DK"/>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515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Erasmus+</a:t>
            </a:r>
            <a:br>
              <a:rPr lang="da-DK" dirty="0"/>
            </a:br>
            <a:r>
              <a:rPr lang="da-DK" dirty="0"/>
              <a:t>praktikophold i Tyskland</a:t>
            </a:r>
          </a:p>
        </p:txBody>
      </p:sp>
      <p:sp>
        <p:nvSpPr>
          <p:cNvPr id="3" name="Undertitel 2"/>
          <p:cNvSpPr>
            <a:spLocks noGrp="1"/>
          </p:cNvSpPr>
          <p:nvPr>
            <p:ph type="subTitle" idx="1"/>
          </p:nvPr>
        </p:nvSpPr>
        <p:spPr/>
        <p:txBody>
          <a:bodyPr/>
          <a:lstStyle/>
          <a:p>
            <a:r>
              <a:rPr lang="da-DK" dirty="0"/>
              <a:t>Lise Juul Friis</a:t>
            </a:r>
          </a:p>
          <a:p>
            <a:r>
              <a:rPr lang="da-DK" dirty="0"/>
              <a:t>Handelsgymnasiet, Nykøbing F. </a:t>
            </a:r>
          </a:p>
        </p:txBody>
      </p:sp>
    </p:spTree>
    <p:extLst>
      <p:ext uri="{BB962C8B-B14F-4D97-AF65-F5344CB8AC3E}">
        <p14:creationId xmlns:p14="http://schemas.microsoft.com/office/powerpoint/2010/main" val="39607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5027048" cy="1499616"/>
          </a:xfrm>
        </p:spPr>
        <p:txBody>
          <a:bodyPr>
            <a:normAutofit/>
          </a:bodyPr>
          <a:lstStyle/>
          <a:p>
            <a:r>
              <a:rPr lang="da-DK"/>
              <a:t>Mandag d. 21/10</a:t>
            </a:r>
          </a:p>
        </p:txBody>
      </p:sp>
      <p:sp>
        <p:nvSpPr>
          <p:cNvPr id="3" name="Pladsholder til indhold 2"/>
          <p:cNvSpPr>
            <a:spLocks noGrp="1"/>
          </p:cNvSpPr>
          <p:nvPr>
            <p:ph idx="1"/>
          </p:nvPr>
        </p:nvSpPr>
        <p:spPr>
          <a:xfrm>
            <a:off x="1024129" y="2286000"/>
            <a:ext cx="5027048" cy="4023360"/>
          </a:xfrm>
        </p:spPr>
        <p:txBody>
          <a:bodyPr>
            <a:normAutofit/>
          </a:bodyPr>
          <a:lstStyle/>
          <a:p>
            <a:r>
              <a:rPr lang="da-DK" dirty="0"/>
              <a:t>Jeg startede arbejdsdagen ud med at pakke en masse nyt tøj ud. Det var virkelig fedt, så havde jeg nemlig noget at lave. Eftermiddagen gik med at jeg rendte rundt og trimmede i 5 timer… Da jeg havde fri kl. 18 gik jeg over og handlede ind til wok. Det var dejligt endelig med et hjemmelavet måltid. Om aftenen hyggesnakkede vi og gik tidligt i seng. </a:t>
            </a:r>
            <a:br>
              <a:rPr lang="da-DK" dirty="0"/>
            </a:br>
            <a:endParaRPr lang="da-DK" dirty="0"/>
          </a:p>
        </p:txBody>
      </p:sp>
      <p:pic>
        <p:nvPicPr>
          <p:cNvPr id="7" name="Billede 6">
            <a:extLst>
              <a:ext uri="{FF2B5EF4-FFF2-40B4-BE49-F238E27FC236}">
                <a16:creationId xmlns:a16="http://schemas.microsoft.com/office/drawing/2014/main" id="{C1C87C57-A24B-8044-8A0D-F6DCC16A52D9}"/>
              </a:ext>
            </a:extLst>
          </p:cNvPr>
          <p:cNvPicPr>
            <a:picLocks noChangeAspect="1"/>
          </p:cNvPicPr>
          <p:nvPr/>
        </p:nvPicPr>
        <p:blipFill rotWithShape="1">
          <a:blip r:embed="rId2">
            <a:extLst>
              <a:ext uri="{28A0092B-C50C-407E-A947-70E740481C1C}">
                <a14:useLocalDpi xmlns:a14="http://schemas.microsoft.com/office/drawing/2010/main" val="0"/>
              </a:ext>
            </a:extLst>
          </a:blip>
          <a:srcRect t="3251" r="-5" b="-5"/>
          <a:stretch/>
        </p:blipFill>
        <p:spPr>
          <a:xfrm>
            <a:off x="6408277" y="481264"/>
            <a:ext cx="2213811" cy="2855799"/>
          </a:xfrm>
          <a:prstGeom prst="rect">
            <a:avLst/>
          </a:prstGeom>
        </p:spPr>
      </p:pic>
      <p:sp>
        <p:nvSpPr>
          <p:cNvPr id="17" name="Rectangle 16">
            <a:extLst>
              <a:ext uri="{FF2B5EF4-FFF2-40B4-BE49-F238E27FC236}">
                <a16:creationId xmlns:a16="http://schemas.microsoft.com/office/drawing/2014/main" id="{F2F5D6BE-C38C-4A7F-9D39-638E45C82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3BCA64-8A4A-4B39-A64D-DBA0F97E4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095DDF5C-837B-C84B-88FA-480A31D79C67}"/>
              </a:ext>
            </a:extLst>
          </p:cNvPr>
          <p:cNvPicPr>
            <a:picLocks noChangeAspect="1"/>
          </p:cNvPicPr>
          <p:nvPr/>
        </p:nvPicPr>
        <p:blipFill rotWithShape="1">
          <a:blip r:embed="rId3">
            <a:extLst>
              <a:ext uri="{28A0092B-C50C-407E-A947-70E740481C1C}">
                <a14:useLocalDpi xmlns:a14="http://schemas.microsoft.com/office/drawing/2010/main" val="0"/>
              </a:ext>
            </a:extLst>
          </a:blip>
          <a:srcRect r="1" b="290"/>
          <a:stretch/>
        </p:blipFill>
        <p:spPr>
          <a:xfrm>
            <a:off x="8776091" y="2503727"/>
            <a:ext cx="2931277" cy="3897073"/>
          </a:xfrm>
          <a:prstGeom prst="rect">
            <a:avLst/>
          </a:prstGeom>
        </p:spPr>
      </p:pic>
    </p:spTree>
    <p:extLst>
      <p:ext uri="{BB962C8B-B14F-4D97-AF65-F5344CB8AC3E}">
        <p14:creationId xmlns:p14="http://schemas.microsoft.com/office/powerpoint/2010/main" val="34838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883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8" y="585216"/>
            <a:ext cx="6007027" cy="1499616"/>
          </a:xfrm>
        </p:spPr>
        <p:txBody>
          <a:bodyPr>
            <a:normAutofit/>
          </a:bodyPr>
          <a:lstStyle/>
          <a:p>
            <a:r>
              <a:rPr lang="da-DK" dirty="0">
                <a:solidFill>
                  <a:srgbClr val="FFFFFF"/>
                </a:solidFill>
              </a:rPr>
              <a:t>Tirsdag d. 22/10</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dsholder til indhold 2"/>
          <p:cNvSpPr>
            <a:spLocks noGrp="1"/>
          </p:cNvSpPr>
          <p:nvPr>
            <p:ph idx="1"/>
          </p:nvPr>
        </p:nvSpPr>
        <p:spPr>
          <a:xfrm>
            <a:off x="1024128" y="2286000"/>
            <a:ext cx="6007027" cy="4023360"/>
          </a:xfrm>
        </p:spPr>
        <p:txBody>
          <a:bodyPr>
            <a:normAutofit/>
          </a:bodyPr>
          <a:lstStyle/>
          <a:p>
            <a:r>
              <a:rPr lang="da-DK" sz="1900" dirty="0">
                <a:solidFill>
                  <a:srgbClr val="FFFFFF"/>
                </a:solidFill>
              </a:rPr>
              <a:t>Sofia startede med at sende mig på arbejde med en toast i hånden, fordi hun skulle møde lidt senere end jeg. Min arbejdsdag startede med at pakke en masse nyt tøj ud, hvilket var </a:t>
            </a:r>
            <a:r>
              <a:rPr lang="da-DK" sz="1900" dirty="0" err="1">
                <a:solidFill>
                  <a:srgbClr val="FFFFFF"/>
                </a:solidFill>
              </a:rPr>
              <a:t>mega</a:t>
            </a:r>
            <a:r>
              <a:rPr lang="da-DK" sz="1900" dirty="0">
                <a:solidFill>
                  <a:srgbClr val="FFFFFF"/>
                </a:solidFill>
              </a:rPr>
              <a:t> fedt, fordi så følte jeg ikke at jeg gik rundt og lavede alt muligt unødvendigt som jeg ellers gør meget ofte. Så gik jeg til pause kl. 13, hvor jeg varmede min madpakke med rester fra gårsdagens wok. Efter min pause var der ikke rigtig noget at lave. Jeg gik bare rundt og lagde de samme trøjer sammen, og lynede de samme lynlåse (i 4 timer</a:t>
            </a:r>
            <a:r>
              <a:rPr lang="da-DK" sz="1900" dirty="0">
                <a:solidFill>
                  <a:srgbClr val="FFFFFF"/>
                </a:solidFill>
                <a:sym typeface="Wingdings" pitchFamily="2" charset="2"/>
              </a:rPr>
              <a:t></a:t>
            </a:r>
            <a:r>
              <a:rPr lang="da-DK" sz="1900" dirty="0">
                <a:solidFill>
                  <a:srgbClr val="FFFFFF"/>
                </a:solidFill>
              </a:rPr>
              <a:t>). Da vi begge havde fri kl. 18, gik vi i Edeka for at handle ind til tomatsuppe med pastahorn, bacon og cremefraiche. Det endte ikke ud som forventet, men det smagte rigtig godt. Vi havde også købt lidt aften guf, så jeg drak en kop </a:t>
            </a:r>
            <a:r>
              <a:rPr lang="da-DK" sz="1900" dirty="0" err="1">
                <a:solidFill>
                  <a:srgbClr val="FFFFFF"/>
                </a:solidFill>
              </a:rPr>
              <a:t>chai</a:t>
            </a:r>
            <a:r>
              <a:rPr lang="da-DK" sz="1900" dirty="0">
                <a:solidFill>
                  <a:srgbClr val="FFFFFF"/>
                </a:solidFill>
              </a:rPr>
              <a:t> </a:t>
            </a:r>
            <a:r>
              <a:rPr lang="da-DK" sz="1900" dirty="0" err="1">
                <a:solidFill>
                  <a:srgbClr val="FFFFFF"/>
                </a:solidFill>
              </a:rPr>
              <a:t>latte</a:t>
            </a:r>
            <a:r>
              <a:rPr lang="da-DK" sz="1900" dirty="0">
                <a:solidFill>
                  <a:srgbClr val="FFFFFF"/>
                </a:solidFill>
              </a:rPr>
              <a:t> og spiste en småkage inden jeg gik tidligt i seng. </a:t>
            </a:r>
          </a:p>
        </p:txBody>
      </p:sp>
      <p:pic>
        <p:nvPicPr>
          <p:cNvPr id="5" name="Billede 4">
            <a:extLst>
              <a:ext uri="{FF2B5EF4-FFF2-40B4-BE49-F238E27FC236}">
                <a16:creationId xmlns:a16="http://schemas.microsoft.com/office/drawing/2014/main" id="{45A481AA-9811-0947-AF48-F42E23DE83DD}"/>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7846"/>
          <a:stretch/>
        </p:blipFill>
        <p:spPr>
          <a:xfrm>
            <a:off x="7552266" y="10"/>
            <a:ext cx="4639734" cy="6857990"/>
          </a:xfrm>
          <a:prstGeom prst="rect">
            <a:avLst/>
          </a:prstGeom>
        </p:spPr>
      </p:pic>
    </p:spTree>
    <p:extLst>
      <p:ext uri="{BB962C8B-B14F-4D97-AF65-F5344CB8AC3E}">
        <p14:creationId xmlns:p14="http://schemas.microsoft.com/office/powerpoint/2010/main" val="811646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D035E9-9492-4A96-8BC3-7FB24D7F9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8" y="459317"/>
            <a:ext cx="4389120" cy="1749552"/>
          </a:xfrm>
        </p:spPr>
        <p:txBody>
          <a:bodyPr>
            <a:normAutofit/>
          </a:bodyPr>
          <a:lstStyle/>
          <a:p>
            <a:r>
              <a:rPr lang="da-DK" sz="4400"/>
              <a:t>Onsdag d. 23/10</a:t>
            </a:r>
          </a:p>
        </p:txBody>
      </p:sp>
      <p:cxnSp>
        <p:nvCxnSpPr>
          <p:cNvPr id="12" name="Straight Connector 11">
            <a:extLst>
              <a:ext uri="{FF2B5EF4-FFF2-40B4-BE49-F238E27FC236}">
                <a16:creationId xmlns:a16="http://schemas.microsoft.com/office/drawing/2014/main" id="{EEFBDC43-ADB2-4EDE-8696-528BCABD17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p:cNvSpPr>
            <a:spLocks noGrp="1"/>
          </p:cNvSpPr>
          <p:nvPr>
            <p:ph idx="1"/>
          </p:nvPr>
        </p:nvSpPr>
        <p:spPr>
          <a:xfrm>
            <a:off x="1024129" y="2286000"/>
            <a:ext cx="4389120" cy="3931920"/>
          </a:xfrm>
        </p:spPr>
        <p:txBody>
          <a:bodyPr>
            <a:normAutofit/>
          </a:bodyPr>
          <a:lstStyle/>
          <a:p>
            <a:r>
              <a:rPr lang="da-DK" sz="1800" dirty="0"/>
              <a:t>Dagen startede med, at </a:t>
            </a:r>
            <a:r>
              <a:rPr lang="da-DK" sz="1800" dirty="0" err="1"/>
              <a:t>sof</a:t>
            </a:r>
            <a:r>
              <a:rPr lang="da-DK" sz="1800" dirty="0"/>
              <a:t> og jeg fulgtes på arbejde. Fordi jeg skulle møde 15 min senere, gik jeg lige i Edeka for at handle ind til aftensmad. Hele min arbejdsdag gik stortest med at tjekke prismærker på mange af varerne i butikken. Jeg fik at vide at jeg kunne få lov til at gå hjem kl. 17, en time før. Da Sofia så kom hjem lavede vi wok til aftensmad. Resten af aftenen gik med, at vi hyggesnakkede og pakkede lidt af vores kufferter. </a:t>
            </a:r>
          </a:p>
        </p:txBody>
      </p:sp>
      <p:pic>
        <p:nvPicPr>
          <p:cNvPr id="5" name="Billede 4">
            <a:extLst>
              <a:ext uri="{FF2B5EF4-FFF2-40B4-BE49-F238E27FC236}">
                <a16:creationId xmlns:a16="http://schemas.microsoft.com/office/drawing/2014/main" id="{8DC32C8C-4C94-7142-9CA6-54E9BD4A711A}"/>
              </a:ext>
            </a:extLst>
          </p:cNvPr>
          <p:cNvPicPr>
            <a:picLocks noChangeAspect="1"/>
          </p:cNvPicPr>
          <p:nvPr/>
        </p:nvPicPr>
        <p:blipFill rotWithShape="1">
          <a:blip r:embed="rId2">
            <a:extLst>
              <a:ext uri="{28A0092B-C50C-407E-A947-70E740481C1C}">
                <a14:useLocalDpi xmlns:a14="http://schemas.microsoft.com/office/drawing/2010/main" val="0"/>
              </a:ext>
            </a:extLst>
          </a:blip>
          <a:srcRect t="11259" r="-1" b="-1"/>
          <a:stretch/>
        </p:blipFill>
        <p:spPr>
          <a:xfrm>
            <a:off x="7056116" y="960120"/>
            <a:ext cx="4175762" cy="4940852"/>
          </a:xfrm>
          <a:prstGeom prst="rect">
            <a:avLst/>
          </a:prstGeom>
        </p:spPr>
      </p:pic>
    </p:spTree>
    <p:extLst>
      <p:ext uri="{BB962C8B-B14F-4D97-AF65-F5344CB8AC3E}">
        <p14:creationId xmlns:p14="http://schemas.microsoft.com/office/powerpoint/2010/main" val="43557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7B7E56-630C-4F8E-9323-83CEA472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9" y="585216"/>
            <a:ext cx="4028318" cy="1499616"/>
          </a:xfrm>
        </p:spPr>
        <p:txBody>
          <a:bodyPr>
            <a:normAutofit/>
          </a:bodyPr>
          <a:lstStyle/>
          <a:p>
            <a:r>
              <a:rPr lang="da-DK" sz="4800">
                <a:solidFill>
                  <a:srgbClr val="FFFFFF"/>
                </a:solidFill>
              </a:rPr>
              <a:t>Torsdag d. 24/10</a:t>
            </a:r>
          </a:p>
        </p:txBody>
      </p:sp>
      <p:cxnSp>
        <p:nvCxnSpPr>
          <p:cNvPr id="21" name="Straight Connector 20">
            <a:extLst>
              <a:ext uri="{FF2B5EF4-FFF2-40B4-BE49-F238E27FC236}">
                <a16:creationId xmlns:a16="http://schemas.microsoft.com/office/drawing/2014/main" id="{53529160-B48D-4DE7-8F8C-EDDD160966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p:cNvSpPr>
            <a:spLocks noGrp="1"/>
          </p:cNvSpPr>
          <p:nvPr>
            <p:ph idx="1"/>
          </p:nvPr>
        </p:nvSpPr>
        <p:spPr>
          <a:xfrm>
            <a:off x="1024129" y="1795588"/>
            <a:ext cx="3936746" cy="4477196"/>
          </a:xfrm>
        </p:spPr>
        <p:txBody>
          <a:bodyPr>
            <a:normAutofit lnSpcReduction="10000"/>
          </a:bodyPr>
          <a:lstStyle/>
          <a:p>
            <a:r>
              <a:rPr lang="da-DK" sz="1600" dirty="0">
                <a:solidFill>
                  <a:srgbClr val="FFFFFF"/>
                </a:solidFill>
              </a:rPr>
              <a:t>Vi startede dagen med, at spise morgenmad sammen og gå på arbejde. Mine første timer gik med at pakke nogle jakker og bukser ud - </a:t>
            </a:r>
            <a:r>
              <a:rPr lang="da-DK" sz="1600" dirty="0" err="1">
                <a:solidFill>
                  <a:srgbClr val="FFFFFF"/>
                </a:solidFill>
              </a:rPr>
              <a:t>mega</a:t>
            </a:r>
            <a:r>
              <a:rPr lang="da-DK" sz="1600" dirty="0">
                <a:solidFill>
                  <a:srgbClr val="FFFFFF"/>
                </a:solidFill>
              </a:rPr>
              <a:t> fedt. I dag har faktisk været en fin arbejdsdag. Jeg kan mærke at jeg er blevet hurtigere og bedre til at løse de opgaver jeg får. Jeg har fået mere overblik over butikkens afdelinger og varer. Det var min sidste arbejdsdag, så jeg sagde pænt farvel til mine kollegaer, som har været rigtig søde ved mig. </a:t>
            </a:r>
          </a:p>
          <a:p>
            <a:r>
              <a:rPr lang="da-DK" sz="1600" dirty="0">
                <a:solidFill>
                  <a:srgbClr val="FFFFFF"/>
                </a:solidFill>
              </a:rPr>
              <a:t>Da det var sidste aften i Tyskland, havde vi aftalt at vi ville gøre lidt ekstra ud af madlavningen. Det blev til store røde bøffer med fløde kartofler. Fredag bliver vi hentet ved middagstid, så vi ville gerne nå ind til byen og hygge lidt om formiddagen. Derfor pakkede vi de fleste af vores ting, og gjorde lidt rent om aftenen. Resten af aftenen gik med hyggesnak, </a:t>
            </a:r>
            <a:r>
              <a:rPr lang="da-DK" sz="1600" dirty="0" err="1">
                <a:solidFill>
                  <a:srgbClr val="FFFFFF"/>
                </a:solidFill>
              </a:rPr>
              <a:t>Netflix</a:t>
            </a:r>
            <a:r>
              <a:rPr lang="da-DK" sz="1600" dirty="0">
                <a:solidFill>
                  <a:srgbClr val="FFFFFF"/>
                </a:solidFill>
              </a:rPr>
              <a:t> og et lille glas vin. </a:t>
            </a:r>
          </a:p>
        </p:txBody>
      </p:sp>
      <p:pic>
        <p:nvPicPr>
          <p:cNvPr id="5" name="Billede 4">
            <a:extLst>
              <a:ext uri="{FF2B5EF4-FFF2-40B4-BE49-F238E27FC236}">
                <a16:creationId xmlns:a16="http://schemas.microsoft.com/office/drawing/2014/main" id="{B9F9DAC4-34FE-2D4A-906A-E0DA2E59B402}"/>
              </a:ext>
            </a:extLst>
          </p:cNvPr>
          <p:cNvPicPr>
            <a:picLocks noChangeAspect="1"/>
          </p:cNvPicPr>
          <p:nvPr/>
        </p:nvPicPr>
        <p:blipFill rotWithShape="1">
          <a:blip r:embed="rId2">
            <a:extLst>
              <a:ext uri="{28A0092B-C50C-407E-A947-70E740481C1C}">
                <a14:useLocalDpi xmlns:a14="http://schemas.microsoft.com/office/drawing/2010/main" val="0"/>
              </a:ext>
            </a:extLst>
          </a:blip>
          <a:srcRect t="24188" r="1" b="3250"/>
          <a:stretch/>
        </p:blipFill>
        <p:spPr>
          <a:xfrm>
            <a:off x="5626826" y="321731"/>
            <a:ext cx="3798244" cy="3674848"/>
          </a:xfrm>
          <a:prstGeom prst="rect">
            <a:avLst/>
          </a:prstGeom>
        </p:spPr>
      </p:pic>
      <p:pic>
        <p:nvPicPr>
          <p:cNvPr id="7" name="Billede 6">
            <a:extLst>
              <a:ext uri="{FF2B5EF4-FFF2-40B4-BE49-F238E27FC236}">
                <a16:creationId xmlns:a16="http://schemas.microsoft.com/office/drawing/2014/main" id="{0758F3D2-F1A5-CA46-87F2-891A82CFB4F3}"/>
              </a:ext>
            </a:extLst>
          </p:cNvPr>
          <p:cNvPicPr>
            <a:picLocks noChangeAspect="1"/>
          </p:cNvPicPr>
          <p:nvPr/>
        </p:nvPicPr>
        <p:blipFill rotWithShape="1">
          <a:blip r:embed="rId3">
            <a:extLst>
              <a:ext uri="{28A0092B-C50C-407E-A947-70E740481C1C}">
                <a14:useLocalDpi xmlns:a14="http://schemas.microsoft.com/office/drawing/2010/main" val="0"/>
              </a:ext>
            </a:extLst>
          </a:blip>
          <a:srcRect r="-1" b="10545"/>
          <a:stretch/>
        </p:blipFill>
        <p:spPr>
          <a:xfrm>
            <a:off x="9583347" y="321734"/>
            <a:ext cx="2286921" cy="2727667"/>
          </a:xfrm>
          <a:prstGeom prst="rect">
            <a:avLst/>
          </a:prstGeom>
        </p:spPr>
      </p:pic>
      <p:pic>
        <p:nvPicPr>
          <p:cNvPr id="4" name="Billede 3">
            <a:extLst>
              <a:ext uri="{FF2B5EF4-FFF2-40B4-BE49-F238E27FC236}">
                <a16:creationId xmlns:a16="http://schemas.microsoft.com/office/drawing/2014/main" id="{E7353093-28F1-324F-8F3D-0E8ED2F3A34F}"/>
              </a:ext>
            </a:extLst>
          </p:cNvPr>
          <p:cNvPicPr>
            <a:picLocks noChangeAspect="1"/>
          </p:cNvPicPr>
          <p:nvPr/>
        </p:nvPicPr>
        <p:blipFill rotWithShape="1">
          <a:blip r:embed="rId4"/>
          <a:srcRect r="-1" b="20066"/>
          <a:stretch/>
        </p:blipFill>
        <p:spPr>
          <a:xfrm>
            <a:off x="9583346" y="3210266"/>
            <a:ext cx="2286921" cy="3249800"/>
          </a:xfrm>
          <a:prstGeom prst="rect">
            <a:avLst/>
          </a:prstGeom>
        </p:spPr>
      </p:pic>
      <p:pic>
        <p:nvPicPr>
          <p:cNvPr id="9" name="Billede 8">
            <a:extLst>
              <a:ext uri="{FF2B5EF4-FFF2-40B4-BE49-F238E27FC236}">
                <a16:creationId xmlns:a16="http://schemas.microsoft.com/office/drawing/2014/main" id="{C1976A9A-7391-6B4C-B3A5-D4DC0F9CAE09}"/>
              </a:ext>
            </a:extLst>
          </p:cNvPr>
          <p:cNvPicPr>
            <a:picLocks noChangeAspect="1"/>
          </p:cNvPicPr>
          <p:nvPr/>
        </p:nvPicPr>
        <p:blipFill rotWithShape="1">
          <a:blip r:embed="rId5">
            <a:extLst>
              <a:ext uri="{28A0092B-C50C-407E-A947-70E740481C1C}">
                <a14:useLocalDpi xmlns:a14="http://schemas.microsoft.com/office/drawing/2010/main" val="0"/>
              </a:ext>
            </a:extLst>
          </a:blip>
          <a:srcRect t="23332" r="1" b="30991"/>
          <a:stretch/>
        </p:blipFill>
        <p:spPr>
          <a:xfrm>
            <a:off x="5626823" y="4157449"/>
            <a:ext cx="3798247" cy="2313255"/>
          </a:xfrm>
          <a:prstGeom prst="rect">
            <a:avLst/>
          </a:prstGeom>
        </p:spPr>
      </p:pic>
    </p:spTree>
    <p:extLst>
      <p:ext uri="{BB962C8B-B14F-4D97-AF65-F5344CB8AC3E}">
        <p14:creationId xmlns:p14="http://schemas.microsoft.com/office/powerpoint/2010/main" val="329747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964788" y="804333"/>
            <a:ext cx="3391900" cy="5249334"/>
          </a:xfrm>
        </p:spPr>
        <p:txBody>
          <a:bodyPr>
            <a:normAutofit/>
          </a:bodyPr>
          <a:lstStyle/>
          <a:p>
            <a:pPr algn="r"/>
            <a:r>
              <a:rPr lang="da-DK" dirty="0">
                <a:solidFill>
                  <a:srgbClr val="FFFFFF"/>
                </a:solidFill>
              </a:rPr>
              <a:t>Fredag d. 25/10</a:t>
            </a:r>
          </a:p>
        </p:txBody>
      </p:sp>
      <p:sp>
        <p:nvSpPr>
          <p:cNvPr id="3" name="Pladsholder til indhold 2"/>
          <p:cNvSpPr>
            <a:spLocks noGrp="1"/>
          </p:cNvSpPr>
          <p:nvPr>
            <p:ph idx="1"/>
          </p:nvPr>
        </p:nvSpPr>
        <p:spPr>
          <a:xfrm>
            <a:off x="4951048" y="804333"/>
            <a:ext cx="6306003" cy="5249334"/>
          </a:xfrm>
        </p:spPr>
        <p:txBody>
          <a:bodyPr anchor="ctr">
            <a:normAutofit/>
          </a:bodyPr>
          <a:lstStyle/>
          <a:p>
            <a:r>
              <a:rPr lang="da-DK" dirty="0"/>
              <a:t>Dagen startede i et roligt tempo, da vi begge havde sidste arbejdsdag i går. Vi ville gerne ind til byen og drikke en kop kaffe, og købe gaver til vores veninder, så det gjorde vi om formiddagen. Fordi vi havde pakket det meste og gjort rent torsdag aften, var der ikke så meget som skulle gøres da vi kom hjem. Vi blev hentet af bussen kl. 13, hvorefter vi kørte mod </a:t>
            </a:r>
            <a:r>
              <a:rPr lang="de-DE" dirty="0" err="1"/>
              <a:t>Puttgarten</a:t>
            </a:r>
            <a:r>
              <a:rPr lang="da-DK" dirty="0"/>
              <a:t>.</a:t>
            </a:r>
          </a:p>
        </p:txBody>
      </p:sp>
    </p:spTree>
    <p:extLst>
      <p:ext uri="{BB962C8B-B14F-4D97-AF65-F5344CB8AC3E}">
        <p14:creationId xmlns:p14="http://schemas.microsoft.com/office/powerpoint/2010/main" val="3075874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D74EB-76A4-C549-B130-F263640C1DB2}"/>
              </a:ext>
            </a:extLst>
          </p:cNvPr>
          <p:cNvSpPr>
            <a:spLocks noGrp="1"/>
          </p:cNvSpPr>
          <p:nvPr>
            <p:ph type="title"/>
          </p:nvPr>
        </p:nvSpPr>
        <p:spPr>
          <a:xfrm>
            <a:off x="6825673" y="585216"/>
            <a:ext cx="4866794" cy="1499616"/>
          </a:xfrm>
        </p:spPr>
        <p:txBody>
          <a:bodyPr>
            <a:normAutofit/>
          </a:bodyPr>
          <a:lstStyle/>
          <a:p>
            <a:r>
              <a:rPr lang="da-DK" dirty="0"/>
              <a:t>2 uger i Tyskland </a:t>
            </a:r>
          </a:p>
        </p:txBody>
      </p:sp>
      <p:pic>
        <p:nvPicPr>
          <p:cNvPr id="4" name="Billede 3">
            <a:extLst>
              <a:ext uri="{FF2B5EF4-FFF2-40B4-BE49-F238E27FC236}">
                <a16:creationId xmlns:a16="http://schemas.microsoft.com/office/drawing/2014/main" id="{D55D09EE-86A9-D94B-8615-F0211C866814}"/>
              </a:ext>
            </a:extLst>
          </p:cNvPr>
          <p:cNvPicPr>
            <a:picLocks noChangeAspect="1"/>
          </p:cNvPicPr>
          <p:nvPr/>
        </p:nvPicPr>
        <p:blipFill rotWithShape="1">
          <a:blip r:embed="rId2"/>
          <a:srcRect t="5415" r="-1" b="31026"/>
          <a:stretch/>
        </p:blipFill>
        <p:spPr>
          <a:xfrm>
            <a:off x="1" y="10"/>
            <a:ext cx="2934472" cy="3315748"/>
          </a:xfrm>
          <a:prstGeom prst="rect">
            <a:avLst/>
          </a:prstGeom>
        </p:spPr>
      </p:pic>
      <p:pic>
        <p:nvPicPr>
          <p:cNvPr id="6" name="Billede 5">
            <a:extLst>
              <a:ext uri="{FF2B5EF4-FFF2-40B4-BE49-F238E27FC236}">
                <a16:creationId xmlns:a16="http://schemas.microsoft.com/office/drawing/2014/main" id="{4E2710AB-0527-E54D-9488-36F50347E97B}"/>
              </a:ext>
            </a:extLst>
          </p:cNvPr>
          <p:cNvPicPr>
            <a:picLocks noChangeAspect="1"/>
          </p:cNvPicPr>
          <p:nvPr/>
        </p:nvPicPr>
        <p:blipFill rotWithShape="1">
          <a:blip r:embed="rId3">
            <a:extLst>
              <a:ext uri="{28A0092B-C50C-407E-A947-70E740481C1C}">
                <a14:useLocalDpi xmlns:a14="http://schemas.microsoft.com/office/drawing/2010/main" val="0"/>
              </a:ext>
            </a:extLst>
          </a:blip>
          <a:srcRect l="2933" r="29227" b="-4"/>
          <a:stretch/>
        </p:blipFill>
        <p:spPr>
          <a:xfrm>
            <a:off x="3095339" y="10"/>
            <a:ext cx="2999073" cy="3315748"/>
          </a:xfrm>
          <a:prstGeom prst="rect">
            <a:avLst/>
          </a:prstGeom>
        </p:spPr>
      </p:pic>
      <p:cxnSp>
        <p:nvCxnSpPr>
          <p:cNvPr id="11" name="Straight Connector 10">
            <a:extLst>
              <a:ext uri="{FF2B5EF4-FFF2-40B4-BE49-F238E27FC236}">
                <a16:creationId xmlns:a16="http://schemas.microsoft.com/office/drawing/2014/main" id="{920FB216-68C6-4BA4-BE3A-D150792A2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6554CA07-76A6-CE40-9582-2880942B8AC8}"/>
              </a:ext>
            </a:extLst>
          </p:cNvPr>
          <p:cNvSpPr>
            <a:spLocks noGrp="1"/>
          </p:cNvSpPr>
          <p:nvPr>
            <p:ph idx="1"/>
          </p:nvPr>
        </p:nvSpPr>
        <p:spPr>
          <a:xfrm>
            <a:off x="6631711" y="1865585"/>
            <a:ext cx="5287011" cy="4808483"/>
          </a:xfrm>
        </p:spPr>
        <p:txBody>
          <a:bodyPr>
            <a:normAutofit fontScale="92500" lnSpcReduction="10000"/>
          </a:bodyPr>
          <a:lstStyle/>
          <a:p>
            <a:r>
              <a:rPr lang="da-DK" sz="1800" dirty="0"/>
              <a:t>De sidste to uger har giver mig rigtig meget positivt, men også negativt. Jeg har fået et bedre indblik i hvordan det er at “leve som voksen” og gå på job og lave aftensmad hverdag. Jeg har også fundet ud af at jeg virkelig nyder at bo sammen med et andet menneske. </a:t>
            </a:r>
          </a:p>
          <a:p>
            <a:r>
              <a:rPr lang="da-DK" sz="1800" dirty="0"/>
              <a:t>Mit arbejde i </a:t>
            </a:r>
            <a:r>
              <a:rPr lang="da-DK" sz="1800" dirty="0" err="1"/>
              <a:t>Kaufhaus</a:t>
            </a:r>
            <a:r>
              <a:rPr lang="da-DK" sz="1800" dirty="0"/>
              <a:t> </a:t>
            </a:r>
            <a:r>
              <a:rPr lang="da-DK" sz="1800" dirty="0" err="1"/>
              <a:t>Stolz</a:t>
            </a:r>
            <a:r>
              <a:rPr lang="da-DK" sz="1800" dirty="0"/>
              <a:t>, hvor jeg spenderede rigtig mange timer (typisk 9-18 hver dag), er desværre ikke det som har været det bedste ved denne tur. Jeg havde nogle rigtig søde kollegaer, men pga. vi havde svært ved at forså hinanden pga. sproglige vanskeligheder, har mine arbejdsopgaver været meget begrænsede. Jeg har dog lært en smule tysk, men overhovedet ikke så meget jeg havde troet. Jeg havde ikke meget kundekontakt, det meste kommunikation foregik med mine kollegaer ved brug af kropssprog, og korte ord/sætninger. </a:t>
            </a:r>
          </a:p>
          <a:p>
            <a:r>
              <a:rPr lang="da-DK" sz="1800" dirty="0"/>
              <a:t>Jeg er glad for at jeg tog afsted, selvom jeg ikke fik lige så meget ud af det som jeg regnede med. Jeg har haft det fantastik med min </a:t>
            </a:r>
            <a:r>
              <a:rPr lang="en-US" sz="1800" dirty="0"/>
              <a:t>roommate</a:t>
            </a:r>
            <a:r>
              <a:rPr lang="da-DK" sz="1800" dirty="0"/>
              <a:t> Sofia i de to uger, og jeg føler at jeg i nogen grad er blevet et mere dannet menneske.</a:t>
            </a:r>
          </a:p>
        </p:txBody>
      </p:sp>
      <p:pic>
        <p:nvPicPr>
          <p:cNvPr id="5" name="Billede 4">
            <a:extLst>
              <a:ext uri="{FF2B5EF4-FFF2-40B4-BE49-F238E27FC236}">
                <a16:creationId xmlns:a16="http://schemas.microsoft.com/office/drawing/2014/main" id="{0DC81B34-3EDA-7245-954F-344E98EF5DE6}"/>
              </a:ext>
            </a:extLst>
          </p:cNvPr>
          <p:cNvPicPr>
            <a:picLocks noChangeAspect="1"/>
          </p:cNvPicPr>
          <p:nvPr/>
        </p:nvPicPr>
        <p:blipFill rotWithShape="1">
          <a:blip r:embed="rId4"/>
          <a:srcRect t="18451" b="7571"/>
          <a:stretch/>
        </p:blipFill>
        <p:spPr>
          <a:xfrm>
            <a:off x="20" y="3476625"/>
            <a:ext cx="6094392" cy="3381375"/>
          </a:xfrm>
          <a:prstGeom prst="rect">
            <a:avLst/>
          </a:prstGeom>
        </p:spPr>
      </p:pic>
    </p:spTree>
    <p:extLst>
      <p:ext uri="{BB962C8B-B14F-4D97-AF65-F5344CB8AC3E}">
        <p14:creationId xmlns:p14="http://schemas.microsoft.com/office/powerpoint/2010/main" val="350025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a:off x="6991804" y="3532195"/>
            <a:ext cx="3081572" cy="2311179"/>
          </a:xfrm>
          <a:prstGeom prst="rect">
            <a:avLst/>
          </a:prstGeom>
        </p:spPr>
      </p:pic>
      <p:sp>
        <p:nvSpPr>
          <p:cNvPr id="2" name="Titel 1"/>
          <p:cNvSpPr>
            <a:spLocks noGrp="1"/>
          </p:cNvSpPr>
          <p:nvPr>
            <p:ph type="title"/>
          </p:nvPr>
        </p:nvSpPr>
        <p:spPr>
          <a:xfrm>
            <a:off x="1024128" y="532964"/>
            <a:ext cx="9720072" cy="1499616"/>
          </a:xfrm>
        </p:spPr>
        <p:txBody>
          <a:bodyPr/>
          <a:lstStyle/>
          <a:p>
            <a:r>
              <a:rPr lang="da-DK" dirty="0"/>
              <a:t>Søndag d. 13/10</a:t>
            </a:r>
          </a:p>
        </p:txBody>
      </p:sp>
      <p:sp>
        <p:nvSpPr>
          <p:cNvPr id="3" name="Pladsholder til indhold 2"/>
          <p:cNvSpPr>
            <a:spLocks noGrp="1"/>
          </p:cNvSpPr>
          <p:nvPr>
            <p:ph idx="1"/>
          </p:nvPr>
        </p:nvSpPr>
        <p:spPr>
          <a:xfrm>
            <a:off x="1024128" y="1833153"/>
            <a:ext cx="5829518" cy="4828904"/>
          </a:xfrm>
        </p:spPr>
        <p:txBody>
          <a:bodyPr/>
          <a:lstStyle/>
          <a:p>
            <a:r>
              <a:rPr lang="da-DK" dirty="0"/>
              <a:t>I dag ankom vi til vores ferielejlighed omkring kl. 14. Vi blev modtaget og vist rundt af </a:t>
            </a:r>
            <a:r>
              <a:rPr lang="da-DK" dirty="0" err="1"/>
              <a:t>Frau</a:t>
            </a:r>
            <a:r>
              <a:rPr lang="da-DK" dirty="0"/>
              <a:t> </a:t>
            </a:r>
            <a:r>
              <a:rPr lang="da-DK" dirty="0" err="1"/>
              <a:t>Seydel</a:t>
            </a:r>
            <a:r>
              <a:rPr lang="da-DK" dirty="0"/>
              <a:t> (ejeren), hvorefter vi lige faldt lidt på plads. </a:t>
            </a:r>
            <a:br>
              <a:rPr lang="da-DK" dirty="0"/>
            </a:br>
            <a:r>
              <a:rPr lang="da-DK" dirty="0"/>
              <a:t>Senere på eftermiddagen gik vi ind til byen, for at se vores arbejdsplads, og få en fornemmelse af hvor vi var havnet. </a:t>
            </a:r>
            <a:br>
              <a:rPr lang="da-DK" dirty="0"/>
            </a:br>
            <a:r>
              <a:rPr lang="da-DK" dirty="0"/>
              <a:t>Vi spiste pandekager og drak en øl/drink oppe på “torvet”, hvor de fejrede oktoberfest - gang i den!</a:t>
            </a:r>
            <a:br>
              <a:rPr lang="da-DK" dirty="0"/>
            </a:br>
            <a:r>
              <a:rPr lang="da-DK" dirty="0"/>
              <a:t>Derefter gik vi ud og handlede ind, hvorefter vi gik hjem. </a:t>
            </a:r>
            <a:br>
              <a:rPr lang="da-DK" dirty="0"/>
            </a:br>
            <a:r>
              <a:rPr lang="da-DK" dirty="0"/>
              <a:t>Aftenen herhjemme er gået med at lave en aflevering, spise toast og slappe lidt af. </a:t>
            </a:r>
            <a:br>
              <a:rPr lang="da-DK" dirty="0"/>
            </a:br>
            <a:r>
              <a:rPr lang="da-DK" dirty="0"/>
              <a:t>Vi er rigtige glade for vores ferielejlighed, og det er en meget hyggelig by vi bor i. </a:t>
            </a:r>
          </a:p>
        </p:txBody>
      </p:sp>
      <p:pic>
        <p:nvPicPr>
          <p:cNvPr id="1028" name="Picture 4" descr="https://scontent-frt3-1.xx.fbcdn.net/v/t1.15752-9/75220771_456032098381160_6416880710174375936_n.jpg?_nc_cat=104&amp;_nc_oc=AQkomY7t7rWiBGcioyDy37fO8hUXBice2OXxz3Q8Esq5fMnNY9Qgstm1ZtYd-ULf3gM&amp;_nc_ht=scontent-frt3-1.xx&amp;oh=3e131631fd7077a998b99580fb02ca49&amp;oe=5E4B22E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55" b="-1026"/>
          <a:stretch/>
        </p:blipFill>
        <p:spPr bwMode="auto">
          <a:xfrm>
            <a:off x="6991804" y="774191"/>
            <a:ext cx="1523374" cy="2516777"/>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a:blip r:embed="rId4"/>
          <a:stretch>
            <a:fillRect/>
          </a:stretch>
        </p:blipFill>
        <p:spPr>
          <a:xfrm>
            <a:off x="8693942" y="739356"/>
            <a:ext cx="2724043" cy="2043032"/>
          </a:xfrm>
          <a:prstGeom prst="rect">
            <a:avLst/>
          </a:prstGeom>
        </p:spPr>
      </p:pic>
      <p:pic>
        <p:nvPicPr>
          <p:cNvPr id="7" name="Billede 6"/>
          <p:cNvPicPr>
            <a:picLocks noChangeAspect="1"/>
          </p:cNvPicPr>
          <p:nvPr/>
        </p:nvPicPr>
        <p:blipFill>
          <a:blip r:embed="rId5"/>
          <a:stretch>
            <a:fillRect/>
          </a:stretch>
        </p:blipFill>
        <p:spPr>
          <a:xfrm>
            <a:off x="9683155" y="3376492"/>
            <a:ext cx="1734830" cy="2313107"/>
          </a:xfrm>
          <a:prstGeom prst="rect">
            <a:avLst/>
          </a:prstGeom>
        </p:spPr>
      </p:pic>
    </p:spTree>
    <p:extLst>
      <p:ext uri="{BB962C8B-B14F-4D97-AF65-F5344CB8AC3E}">
        <p14:creationId xmlns:p14="http://schemas.microsoft.com/office/powerpoint/2010/main" val="347314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964788" y="804333"/>
            <a:ext cx="3391900" cy="5249334"/>
          </a:xfrm>
        </p:spPr>
        <p:txBody>
          <a:bodyPr>
            <a:normAutofit/>
          </a:bodyPr>
          <a:lstStyle/>
          <a:p>
            <a:pPr algn="r"/>
            <a:r>
              <a:rPr lang="da-DK">
                <a:solidFill>
                  <a:srgbClr val="FFFFFF"/>
                </a:solidFill>
              </a:rPr>
              <a:t>Mandag d. 14/10</a:t>
            </a:r>
          </a:p>
        </p:txBody>
      </p:sp>
      <p:sp>
        <p:nvSpPr>
          <p:cNvPr id="3" name="Pladsholder til indhold 2"/>
          <p:cNvSpPr>
            <a:spLocks noGrp="1"/>
          </p:cNvSpPr>
          <p:nvPr>
            <p:ph idx="1"/>
          </p:nvPr>
        </p:nvSpPr>
        <p:spPr>
          <a:xfrm>
            <a:off x="5077658" y="804333"/>
            <a:ext cx="6306003" cy="5249334"/>
          </a:xfrm>
        </p:spPr>
        <p:txBody>
          <a:bodyPr anchor="ctr">
            <a:normAutofit/>
          </a:bodyPr>
          <a:lstStyle/>
          <a:p>
            <a:r>
              <a:rPr lang="da-DK" sz="2000" dirty="0"/>
              <a:t>Vi startede dagen ud med en stille morgen med dejlig morgenmad, og en god morgentur til arbejde. Vi blev mødt af </a:t>
            </a:r>
            <a:r>
              <a:rPr lang="da-DK" sz="2000" dirty="0" err="1"/>
              <a:t>Herr</a:t>
            </a:r>
            <a:r>
              <a:rPr lang="da-DK" sz="2000" dirty="0"/>
              <a:t> </a:t>
            </a:r>
            <a:r>
              <a:rPr lang="da-DK" sz="2000" dirty="0" err="1"/>
              <a:t>Carbuhn</a:t>
            </a:r>
            <a:r>
              <a:rPr lang="da-DK" sz="2000" dirty="0"/>
              <a:t> som viste os hver vores vej til en afdeling af eget valg. Herefter blev vi vist rundt i </a:t>
            </a:r>
            <a:r>
              <a:rPr lang="da-DK" sz="2000" dirty="0" err="1"/>
              <a:t>Kaufhaus</a:t>
            </a:r>
            <a:r>
              <a:rPr lang="da-DK" sz="2000" dirty="0"/>
              <a:t> </a:t>
            </a:r>
            <a:r>
              <a:rPr lang="da-DK" sz="2000" dirty="0" err="1"/>
              <a:t>Stolz</a:t>
            </a:r>
            <a:r>
              <a:rPr lang="da-DK" sz="2000" dirty="0"/>
              <a:t>. </a:t>
            </a:r>
            <a:br>
              <a:rPr lang="da-DK" sz="2000" dirty="0"/>
            </a:br>
            <a:r>
              <a:rPr lang="da-DK" sz="2000" dirty="0"/>
              <a:t>Jeg har været i afdelingen for dametøj. Til at starte med skulle jeg følge efter en af de ansatte, men eftersom jeg ikke forstod hende så godt, og hun ikke forstod mig, var jeg lidt frustreret og på bar bund. I løbet af dagen kom jeg mere og mere ind i de forskellige arbejdsopgaver. </a:t>
            </a:r>
          </a:p>
          <a:p>
            <a:r>
              <a:rPr lang="da-DK" sz="2000" dirty="0"/>
              <a:t>Der er meget af det de siger jeg ikke forstår, men i løbet af dagen blev det nemmere og nemmere at kommunikere. I slutningen af min vagt, var jeg blevet mere selvstændig ift. arbejdsopgaverne, men det har nok også noget at gøre med, at man lige skal i gang. Efter arbejde gik Sofia og jeg en tur i </a:t>
            </a:r>
            <a:r>
              <a:rPr lang="da-DK" sz="2000" dirty="0" err="1"/>
              <a:t>Fleggaard</a:t>
            </a:r>
            <a:r>
              <a:rPr lang="da-DK" sz="2000" dirty="0"/>
              <a:t>, efterfulgt af en tur på </a:t>
            </a:r>
            <a:r>
              <a:rPr lang="da-DK" sz="2000" dirty="0" err="1"/>
              <a:t>Maccen</a:t>
            </a:r>
            <a:r>
              <a:rPr lang="da-DK" sz="2000" dirty="0"/>
              <a:t>, da vi simpelthen var for trætte til selv at lave aftensmad efter vores første arbejdsdag på 9 timer. Herhjemme er aftenen gået med hygge og snacks:)</a:t>
            </a:r>
          </a:p>
        </p:txBody>
      </p:sp>
    </p:spTree>
    <p:extLst>
      <p:ext uri="{BB962C8B-B14F-4D97-AF65-F5344CB8AC3E}">
        <p14:creationId xmlns:p14="http://schemas.microsoft.com/office/powerpoint/2010/main" val="398838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4732244" cy="1499616"/>
          </a:xfrm>
        </p:spPr>
        <p:txBody>
          <a:bodyPr>
            <a:normAutofit/>
          </a:bodyPr>
          <a:lstStyle/>
          <a:p>
            <a:r>
              <a:rPr lang="da-DK" sz="4800"/>
              <a:t>Tirsdag d. 15/10</a:t>
            </a:r>
          </a:p>
        </p:txBody>
      </p:sp>
      <p:sp>
        <p:nvSpPr>
          <p:cNvPr id="3" name="Pladsholder til indhold 2"/>
          <p:cNvSpPr>
            <a:spLocks noGrp="1"/>
          </p:cNvSpPr>
          <p:nvPr>
            <p:ph idx="1"/>
          </p:nvPr>
        </p:nvSpPr>
        <p:spPr>
          <a:xfrm>
            <a:off x="1024129" y="2286000"/>
            <a:ext cx="4656236" cy="4023360"/>
          </a:xfrm>
        </p:spPr>
        <p:txBody>
          <a:bodyPr>
            <a:normAutofit/>
          </a:bodyPr>
          <a:lstStyle/>
          <a:p>
            <a:r>
              <a:rPr lang="da-DK" sz="2000"/>
              <a:t>Jeg startede dagen med at møde kl. 10, hvor arbejdsopgaverne derefter gik i gang. Jeg har i dag hjulpet min første tyske kunde med at finde en vare. Sofia og jeg havde pause samtidig, så vi gik op i restauranten og fik frokost der. </a:t>
            </a:r>
            <a:br>
              <a:rPr lang="da-DK" sz="2000"/>
            </a:br>
            <a:r>
              <a:rPr lang="da-DK" sz="2000"/>
              <a:t>Dagen gik meget bedre end den første dag. Det bliver nemmere at kommunikere med de andre ansatte, og man bliver mere selvstændig ift. arbejdsopgaver. </a:t>
            </a:r>
            <a:br>
              <a:rPr lang="da-DK" sz="2000"/>
            </a:br>
            <a:r>
              <a:rPr lang="da-DK" sz="2000"/>
              <a:t>Efter arbejde gik vi i Edka, og handlede ind til aftensmad. Det blev til store bøffer, flødekartofler og tomatsalat. Resten af aftenen hyggede vi og så film. </a:t>
            </a:r>
          </a:p>
        </p:txBody>
      </p:sp>
      <p:sp>
        <p:nvSpPr>
          <p:cNvPr id="19" name="Rectangle 18">
            <a:extLst>
              <a:ext uri="{FF2B5EF4-FFF2-40B4-BE49-F238E27FC236}">
                <a16:creationId xmlns:a16="http://schemas.microsoft.com/office/drawing/2014/main" id="{04C9EC4B-7AC1-4C30-9582-FCF185FE5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5A972B-FA62-4B8A-86FD-875DF2CF5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10" y="321731"/>
            <a:ext cx="3278619"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a:extLst>
              <a:ext uri="{FF2B5EF4-FFF2-40B4-BE49-F238E27FC236}">
                <a16:creationId xmlns:a16="http://schemas.microsoft.com/office/drawing/2014/main" id="{977EDB3A-E0F5-4242-9F8D-A6314E2AB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328" y="484068"/>
            <a:ext cx="2503170" cy="3337560"/>
          </a:xfrm>
          <a:prstGeom prst="rect">
            <a:avLst/>
          </a:prstGeom>
        </p:spPr>
      </p:pic>
      <p:sp>
        <p:nvSpPr>
          <p:cNvPr id="23" name="Rectangle 22">
            <a:extLst>
              <a:ext uri="{FF2B5EF4-FFF2-40B4-BE49-F238E27FC236}">
                <a16:creationId xmlns:a16="http://schemas.microsoft.com/office/drawing/2014/main" id="{4F997AEE-DE0C-47D0-A517-19D27A60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513" y="311970"/>
            <a:ext cx="2028821" cy="1180366"/>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B555EB-E3FE-40A3-9789-7F044DF13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72" y="1665817"/>
            <a:ext cx="2014462" cy="2318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09009141-A9D2-4548-A4D0-7B103679F4B0}"/>
              </a:ext>
            </a:extLst>
          </p:cNvPr>
          <p:cNvPicPr>
            <a:picLocks noChangeAspect="1"/>
          </p:cNvPicPr>
          <p:nvPr/>
        </p:nvPicPr>
        <p:blipFill rotWithShape="1">
          <a:blip r:embed="rId3"/>
          <a:srcRect t="9383" b="12781"/>
          <a:stretch/>
        </p:blipFill>
        <p:spPr>
          <a:xfrm>
            <a:off x="10130829" y="1804306"/>
            <a:ext cx="1457865" cy="2017323"/>
          </a:xfrm>
          <a:prstGeom prst="rect">
            <a:avLst/>
          </a:prstGeom>
        </p:spPr>
      </p:pic>
      <p:sp>
        <p:nvSpPr>
          <p:cNvPr id="27" name="Rectangle 26">
            <a:extLst>
              <a:ext uri="{FF2B5EF4-FFF2-40B4-BE49-F238E27FC236}">
                <a16:creationId xmlns:a16="http://schemas.microsoft.com/office/drawing/2014/main" id="{BC9053C4-E873-4D52-ADC6-FDFBBB2BB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872E7A1-BA9F-4D76-A51D-1823A754E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lede 10">
            <a:extLst>
              <a:ext uri="{FF2B5EF4-FFF2-40B4-BE49-F238E27FC236}">
                <a16:creationId xmlns:a16="http://schemas.microsoft.com/office/drawing/2014/main" id="{374E3143-AF1F-4B4F-9946-6CC98DF0A76F}"/>
              </a:ext>
            </a:extLst>
          </p:cNvPr>
          <p:cNvPicPr>
            <a:picLocks noChangeAspect="1"/>
          </p:cNvPicPr>
          <p:nvPr/>
        </p:nvPicPr>
        <p:blipFill rotWithShape="1">
          <a:blip r:embed="rId4">
            <a:extLst>
              <a:ext uri="{28A0092B-C50C-407E-A947-70E740481C1C}">
                <a14:useLocalDpi xmlns:a14="http://schemas.microsoft.com/office/drawing/2010/main" val="0"/>
              </a:ext>
            </a:extLst>
          </a:blip>
          <a:srcRect t="9591" b="11376"/>
          <a:stretch/>
        </p:blipFill>
        <p:spPr>
          <a:xfrm>
            <a:off x="8951147" y="4321464"/>
            <a:ext cx="2645664" cy="1984248"/>
          </a:xfrm>
          <a:prstGeom prst="rect">
            <a:avLst/>
          </a:prstGeom>
        </p:spPr>
      </p:pic>
    </p:spTree>
    <p:extLst>
      <p:ext uri="{BB962C8B-B14F-4D97-AF65-F5344CB8AC3E}">
        <p14:creationId xmlns:p14="http://schemas.microsoft.com/office/powerpoint/2010/main" val="316214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951728" y="585216"/>
            <a:ext cx="5740739" cy="1499616"/>
          </a:xfrm>
        </p:spPr>
        <p:txBody>
          <a:bodyPr>
            <a:normAutofit/>
          </a:bodyPr>
          <a:lstStyle/>
          <a:p>
            <a:r>
              <a:rPr lang="da-DK" dirty="0"/>
              <a:t>Onsdag d. 16/10</a:t>
            </a:r>
          </a:p>
        </p:txBody>
      </p:sp>
      <p:pic>
        <p:nvPicPr>
          <p:cNvPr id="7" name="Billede 6">
            <a:extLst>
              <a:ext uri="{FF2B5EF4-FFF2-40B4-BE49-F238E27FC236}">
                <a16:creationId xmlns:a16="http://schemas.microsoft.com/office/drawing/2014/main" id="{D88B9798-8057-5045-8FD6-2E36BAB441FB}"/>
              </a:ext>
            </a:extLst>
          </p:cNvPr>
          <p:cNvPicPr>
            <a:picLocks noChangeAspect="1"/>
          </p:cNvPicPr>
          <p:nvPr/>
        </p:nvPicPr>
        <p:blipFill rotWithShape="1">
          <a:blip r:embed="rId2">
            <a:extLst>
              <a:ext uri="{28A0092B-C50C-407E-A947-70E740481C1C}">
                <a14:useLocalDpi xmlns:a14="http://schemas.microsoft.com/office/drawing/2010/main" val="0"/>
              </a:ext>
            </a:extLst>
          </a:blip>
          <a:srcRect b="41413"/>
          <a:stretch/>
        </p:blipFill>
        <p:spPr>
          <a:xfrm>
            <a:off x="484632" y="475595"/>
            <a:ext cx="4495806" cy="3511948"/>
          </a:xfrm>
          <a:prstGeom prst="rect">
            <a:avLst/>
          </a:prstGeom>
        </p:spPr>
      </p:pic>
      <p:cxnSp>
        <p:nvCxnSpPr>
          <p:cNvPr id="14" name="Straight Connector 13">
            <a:extLst>
              <a:ext uri="{FF2B5EF4-FFF2-40B4-BE49-F238E27FC236}">
                <a16:creationId xmlns:a16="http://schemas.microsoft.com/office/drawing/2014/main" id="{7E629FFD-3FB6-4569-8FC9-2D262B223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lede 8">
            <a:extLst>
              <a:ext uri="{FF2B5EF4-FFF2-40B4-BE49-F238E27FC236}">
                <a16:creationId xmlns:a16="http://schemas.microsoft.com/office/drawing/2014/main" id="{485EBA8C-8B5D-9847-BB54-693C686EE356}"/>
              </a:ext>
            </a:extLst>
          </p:cNvPr>
          <p:cNvPicPr>
            <a:picLocks noChangeAspect="1"/>
          </p:cNvPicPr>
          <p:nvPr/>
        </p:nvPicPr>
        <p:blipFill rotWithShape="1">
          <a:blip r:embed="rId3">
            <a:extLst>
              <a:ext uri="{28A0092B-C50C-407E-A947-70E740481C1C}">
                <a14:useLocalDpi xmlns:a14="http://schemas.microsoft.com/office/drawing/2010/main" val="0"/>
              </a:ext>
            </a:extLst>
          </a:blip>
          <a:srcRect l="516" r="6037" b="9"/>
          <a:stretch/>
        </p:blipFill>
        <p:spPr>
          <a:xfrm>
            <a:off x="484633" y="4150597"/>
            <a:ext cx="1564300" cy="2231808"/>
          </a:xfrm>
          <a:prstGeom prst="rect">
            <a:avLst/>
          </a:prstGeom>
        </p:spPr>
      </p:pic>
      <p:pic>
        <p:nvPicPr>
          <p:cNvPr id="5" name="Billede 4">
            <a:extLst>
              <a:ext uri="{FF2B5EF4-FFF2-40B4-BE49-F238E27FC236}">
                <a16:creationId xmlns:a16="http://schemas.microsoft.com/office/drawing/2014/main" id="{B9B06881-A78D-5347-B62B-39EC48781E73}"/>
              </a:ext>
            </a:extLst>
          </p:cNvPr>
          <p:cNvPicPr>
            <a:picLocks noChangeAspect="1"/>
          </p:cNvPicPr>
          <p:nvPr/>
        </p:nvPicPr>
        <p:blipFill rotWithShape="1">
          <a:blip r:embed="rId4">
            <a:extLst>
              <a:ext uri="{28A0092B-C50C-407E-A947-70E740481C1C}">
                <a14:useLocalDpi xmlns:a14="http://schemas.microsoft.com/office/drawing/2010/main" val="0"/>
              </a:ext>
            </a:extLst>
          </a:blip>
          <a:srcRect l="6893" r="-5" b="-5"/>
          <a:stretch/>
        </p:blipFill>
        <p:spPr>
          <a:xfrm>
            <a:off x="2209800" y="4150596"/>
            <a:ext cx="2770638" cy="2231808"/>
          </a:xfrm>
          <a:prstGeom prst="rect">
            <a:avLst/>
          </a:prstGeom>
        </p:spPr>
      </p:pic>
      <p:sp>
        <p:nvSpPr>
          <p:cNvPr id="3" name="Pladsholder til indhold 2"/>
          <p:cNvSpPr>
            <a:spLocks noGrp="1"/>
          </p:cNvSpPr>
          <p:nvPr>
            <p:ph idx="1"/>
          </p:nvPr>
        </p:nvSpPr>
        <p:spPr>
          <a:xfrm>
            <a:off x="5951728" y="2286000"/>
            <a:ext cx="5740739" cy="4023360"/>
          </a:xfrm>
        </p:spPr>
        <p:txBody>
          <a:bodyPr>
            <a:normAutofit/>
          </a:bodyPr>
          <a:lstStyle/>
          <a:p>
            <a:r>
              <a:rPr lang="da-DK" sz="1700" dirty="0"/>
              <a:t>Jeg startede morgenen med at gøre mig klar, og spise morgenmad med </a:t>
            </a:r>
            <a:r>
              <a:rPr lang="da-DK" sz="1700" dirty="0" err="1"/>
              <a:t>sof</a:t>
            </a:r>
            <a:r>
              <a:rPr lang="da-DK" sz="1700" dirty="0"/>
              <a:t>. Derefter gik jeg på arbejde lidt i 9, hvor nogle af dagens første arbejdsopgaver var at pakke jakker ud, og pakke sommertøj ned. Kl. 13 gik jeg til pause, hvor der var </a:t>
            </a:r>
            <a:r>
              <a:rPr lang="da-DK" sz="1700" dirty="0" err="1"/>
              <a:t>gemüsesuppe</a:t>
            </a:r>
            <a:r>
              <a:rPr lang="da-DK" sz="1700" dirty="0"/>
              <a:t>. Resten af dagen gik rimelig langsomt... Jeg rende frem og tilbage i butikken for at hænge prøverums tøj på plads, og “trimme hylderne” (lyne jakker og folde tøjet pænt). Da jeg havde fri kl. 17, skyndte jeg mig i </a:t>
            </a:r>
            <a:r>
              <a:rPr lang="da-DK" sz="1700" dirty="0" err="1"/>
              <a:t>Fleggaard</a:t>
            </a:r>
            <a:r>
              <a:rPr lang="da-DK" sz="1700" dirty="0"/>
              <a:t>, hvor jeg mødte en af mine venners mor og søster - pudsigt! Jeg synes virkelig man lærer hvad det vil sige at blive voksen, når man efter en lang og hård arbejdsdag, spæner ud for at handle ind, og derefter hjem. Jeg arbejdede lidt på en aflevering inden Sofia kom hjem fra arbejde. Vores aften gik med at spise </a:t>
            </a:r>
            <a:r>
              <a:rPr lang="da-DK" sz="1700" dirty="0" err="1"/>
              <a:t>döner</a:t>
            </a:r>
            <a:r>
              <a:rPr lang="da-DK" sz="1700" dirty="0"/>
              <a:t> kebab, drikke et glas vin og se film.</a:t>
            </a:r>
          </a:p>
        </p:txBody>
      </p:sp>
    </p:spTree>
    <p:extLst>
      <p:ext uri="{BB962C8B-B14F-4D97-AF65-F5344CB8AC3E}">
        <p14:creationId xmlns:p14="http://schemas.microsoft.com/office/powerpoint/2010/main" val="268621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24128" y="585216"/>
            <a:ext cx="6066818" cy="1499616"/>
          </a:xfrm>
        </p:spPr>
        <p:txBody>
          <a:bodyPr>
            <a:normAutofit/>
          </a:bodyPr>
          <a:lstStyle/>
          <a:p>
            <a:r>
              <a:rPr lang="da-DK"/>
              <a:t>Torsdag d. 17/10</a:t>
            </a:r>
            <a:endParaRPr lang="da-DK" dirty="0"/>
          </a:p>
        </p:txBody>
      </p:sp>
      <p:sp>
        <p:nvSpPr>
          <p:cNvPr id="3" name="Pladsholder til indhold 2"/>
          <p:cNvSpPr>
            <a:spLocks noGrp="1"/>
          </p:cNvSpPr>
          <p:nvPr>
            <p:ph idx="1"/>
          </p:nvPr>
        </p:nvSpPr>
        <p:spPr>
          <a:xfrm>
            <a:off x="1024128" y="2286000"/>
            <a:ext cx="6066818" cy="4023360"/>
          </a:xfrm>
        </p:spPr>
        <p:txBody>
          <a:bodyPr>
            <a:normAutofit/>
          </a:bodyPr>
          <a:lstStyle/>
          <a:p>
            <a:pPr marL="0" indent="0">
              <a:buNone/>
            </a:pPr>
            <a:r>
              <a:rPr lang="da-DK" sz="2000" dirty="0"/>
              <a:t>Vi startede dagen ned at spise morgenmad sammen. </a:t>
            </a:r>
            <a:r>
              <a:rPr lang="da-DK" sz="2000" dirty="0" err="1"/>
              <a:t>Sof</a:t>
            </a:r>
            <a:r>
              <a:rPr lang="da-DK" sz="2000" dirty="0"/>
              <a:t> skulle møde tidligst, så jeg stod lige op og spiste morgenmad med hende (og lavede en toast). Min arbejdsdag i dag har været okay. Før pausen hængte jeg primært bare tøj på plads. Så holdte </a:t>
            </a:r>
            <a:r>
              <a:rPr lang="da-DK" sz="2000" dirty="0" err="1"/>
              <a:t>Sof</a:t>
            </a:r>
            <a:r>
              <a:rPr lang="da-DK" sz="2000" dirty="0"/>
              <a:t> og jeg pause sammen kl. 14, hvor vi fik en pastaret nede fra restauranten (den var ikke noget at råbe hurra for). Efter pausen (15-19) har jeg bare gået og ordnet butikken. Jeg fik at at vide at det bare skulle se </a:t>
            </a:r>
            <a:r>
              <a:rPr lang="da-DK" sz="2000" dirty="0" err="1"/>
              <a:t>schöne</a:t>
            </a:r>
            <a:r>
              <a:rPr lang="da-DK" sz="2000" dirty="0"/>
              <a:t> ud, så jeg har gået hele eftermiddagen og starten af aftenen og hængt prøverumstøj på plads og lagt alt tøjet fra bordene pænt. Har til aften har vi spist frysepizza (den mislykkedes (bagepapiret sad fast på pizzaen:()), drukket vin, spillet 500 og </a:t>
            </a:r>
            <a:r>
              <a:rPr lang="da-DK" sz="2000" dirty="0" err="1"/>
              <a:t>FaceTimet</a:t>
            </a:r>
            <a:r>
              <a:rPr lang="da-DK" sz="2000" dirty="0"/>
              <a:t> med vores ven Nicholas. </a:t>
            </a:r>
          </a:p>
        </p:txBody>
      </p:sp>
      <p:pic>
        <p:nvPicPr>
          <p:cNvPr id="5" name="Billede 4">
            <a:extLst>
              <a:ext uri="{FF2B5EF4-FFF2-40B4-BE49-F238E27FC236}">
                <a16:creationId xmlns:a16="http://schemas.microsoft.com/office/drawing/2014/main" id="{2DFA9AB8-2726-F94F-B1D8-9D74B3A2FE15}"/>
              </a:ext>
            </a:extLst>
          </p:cNvPr>
          <p:cNvPicPr>
            <a:picLocks noChangeAspect="1"/>
          </p:cNvPicPr>
          <p:nvPr/>
        </p:nvPicPr>
        <p:blipFill rotWithShape="1">
          <a:blip r:embed="rId2">
            <a:extLst>
              <a:ext uri="{28A0092B-C50C-407E-A947-70E740481C1C}">
                <a14:useLocalDpi xmlns:a14="http://schemas.microsoft.com/office/drawing/2010/main" val="0"/>
              </a:ext>
            </a:extLst>
          </a:blip>
          <a:srcRect l="9794"/>
          <a:stretch/>
        </p:blipFill>
        <p:spPr>
          <a:xfrm>
            <a:off x="7552266" y="10"/>
            <a:ext cx="4639733" cy="6857990"/>
          </a:xfrm>
          <a:prstGeom prst="rect">
            <a:avLst/>
          </a:prstGeom>
        </p:spPr>
      </p:pic>
    </p:spTree>
    <p:extLst>
      <p:ext uri="{BB962C8B-B14F-4D97-AF65-F5344CB8AC3E}">
        <p14:creationId xmlns:p14="http://schemas.microsoft.com/office/powerpoint/2010/main" val="150821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97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524256" y="4767072"/>
            <a:ext cx="6594189" cy="1625210"/>
          </a:xfrm>
        </p:spPr>
        <p:txBody>
          <a:bodyPr>
            <a:normAutofit/>
          </a:bodyPr>
          <a:lstStyle/>
          <a:p>
            <a:pPr algn="r"/>
            <a:r>
              <a:rPr lang="da-DK">
                <a:solidFill>
                  <a:srgbClr val="FFFFFF"/>
                </a:solidFill>
              </a:rPr>
              <a:t>Fredag d. 18/10</a:t>
            </a:r>
          </a:p>
        </p:txBody>
      </p:sp>
      <p:pic>
        <p:nvPicPr>
          <p:cNvPr id="4" name="Billede 3">
            <a:extLst>
              <a:ext uri="{FF2B5EF4-FFF2-40B4-BE49-F238E27FC236}">
                <a16:creationId xmlns:a16="http://schemas.microsoft.com/office/drawing/2014/main" id="{CAEFBFAC-9D79-E747-9167-65BA59891316}"/>
              </a:ext>
            </a:extLst>
          </p:cNvPr>
          <p:cNvPicPr>
            <a:picLocks noChangeAspect="1"/>
          </p:cNvPicPr>
          <p:nvPr/>
        </p:nvPicPr>
        <p:blipFill rotWithShape="1">
          <a:blip r:embed="rId2"/>
          <a:srcRect t="13608" r="2" b="19400"/>
          <a:stretch/>
        </p:blipFill>
        <p:spPr>
          <a:xfrm>
            <a:off x="327547" y="321733"/>
            <a:ext cx="3448718" cy="4107392"/>
          </a:xfrm>
          <a:prstGeom prst="rect">
            <a:avLst/>
          </a:prstGeom>
        </p:spPr>
      </p:pic>
      <p:pic>
        <p:nvPicPr>
          <p:cNvPr id="5" name="Billede 4">
            <a:extLst>
              <a:ext uri="{FF2B5EF4-FFF2-40B4-BE49-F238E27FC236}">
                <a16:creationId xmlns:a16="http://schemas.microsoft.com/office/drawing/2014/main" id="{157CCD77-8744-014F-92B2-6AF82BDD9939}"/>
              </a:ext>
            </a:extLst>
          </p:cNvPr>
          <p:cNvPicPr>
            <a:picLocks noChangeAspect="1"/>
          </p:cNvPicPr>
          <p:nvPr/>
        </p:nvPicPr>
        <p:blipFill rotWithShape="1">
          <a:blip r:embed="rId3"/>
          <a:srcRect t="22780" r="2" b="10247"/>
          <a:stretch/>
        </p:blipFill>
        <p:spPr>
          <a:xfrm>
            <a:off x="3925067" y="321732"/>
            <a:ext cx="3448718" cy="410628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Pladsholder til indhold 2"/>
          <p:cNvSpPr>
            <a:spLocks noGrp="1"/>
          </p:cNvSpPr>
          <p:nvPr>
            <p:ph idx="1"/>
          </p:nvPr>
        </p:nvSpPr>
        <p:spPr>
          <a:xfrm>
            <a:off x="7832610" y="750524"/>
            <a:ext cx="3835134" cy="5356951"/>
          </a:xfrm>
        </p:spPr>
        <p:txBody>
          <a:bodyPr anchor="ctr">
            <a:normAutofit/>
          </a:bodyPr>
          <a:lstStyle/>
          <a:p>
            <a:r>
              <a:rPr lang="da-DK" sz="2000" dirty="0">
                <a:solidFill>
                  <a:srgbClr val="FFFFFF"/>
                </a:solidFill>
              </a:rPr>
              <a:t>Min dag startede med at jeg mødte på arbejde kl. 10. Det har egentlig været en ret kedelig og ens formet arbejdsdag, dag jeg primært kun har “trimmet” butikken. Dog har det været en ret hyggelig dag, da jeg har snakket lidt mere med mine søde kollegaer (som kun snakker tysk). Da jeg havde fri kl. 17, gik jeg i Edeka for at købe lidt drikkelse til aftenen. </a:t>
            </a:r>
            <a:r>
              <a:rPr lang="da-DK" sz="2000" dirty="0" err="1">
                <a:solidFill>
                  <a:srgbClr val="FFFFFF"/>
                </a:solidFill>
              </a:rPr>
              <a:t>Sof</a:t>
            </a:r>
            <a:r>
              <a:rPr lang="da-DK" sz="2000" dirty="0">
                <a:solidFill>
                  <a:srgbClr val="FFFFFF"/>
                </a:solidFill>
              </a:rPr>
              <a:t> havde taget </a:t>
            </a:r>
            <a:r>
              <a:rPr lang="da-DK" sz="2000" dirty="0" err="1">
                <a:solidFill>
                  <a:srgbClr val="FFFFFF"/>
                </a:solidFill>
              </a:rPr>
              <a:t>döner</a:t>
            </a:r>
            <a:r>
              <a:rPr lang="da-DK" sz="2000" dirty="0">
                <a:solidFill>
                  <a:srgbClr val="FFFFFF"/>
                </a:solidFill>
              </a:rPr>
              <a:t> med hjem, så efter vi havde spist dem, gik vi i gang med at “varme op” til den bytur vi havde aftalt vi skulle på. Vi festede inde i byen på et diskotek, hvor vi mødte nogle rigtig søde mennesker. Kl. 3 gik vi hjem i seng igen. </a:t>
            </a:r>
            <a:r>
              <a:rPr lang="de-DE" sz="2000" dirty="0">
                <a:solidFill>
                  <a:srgbClr val="FFFFFF"/>
                </a:solidFill>
              </a:rPr>
              <a:t>Sehr schön</a:t>
            </a:r>
            <a:r>
              <a:rPr lang="de-DE" sz="2000" dirty="0">
                <a:solidFill>
                  <a:srgbClr val="FFFFFF"/>
                </a:solidFill>
                <a:sym typeface="Wingdings" pitchFamily="2" charset="2"/>
              </a:rPr>
              <a:t></a:t>
            </a:r>
            <a:endParaRPr lang="de-DE" sz="2000" dirty="0">
              <a:solidFill>
                <a:srgbClr val="FFFFFF"/>
              </a:solidFill>
            </a:endParaRPr>
          </a:p>
        </p:txBody>
      </p:sp>
    </p:spTree>
    <p:extLst>
      <p:ext uri="{BB962C8B-B14F-4D97-AF65-F5344CB8AC3E}">
        <p14:creationId xmlns:p14="http://schemas.microsoft.com/office/powerpoint/2010/main" val="12630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951728" y="585216"/>
            <a:ext cx="5740739" cy="1499616"/>
          </a:xfrm>
        </p:spPr>
        <p:txBody>
          <a:bodyPr>
            <a:normAutofit/>
          </a:bodyPr>
          <a:lstStyle/>
          <a:p>
            <a:r>
              <a:rPr lang="da-DK" dirty="0"/>
              <a:t>Lørdag d. 19/10</a:t>
            </a:r>
          </a:p>
        </p:txBody>
      </p:sp>
      <p:pic>
        <p:nvPicPr>
          <p:cNvPr id="7" name="Billede 6">
            <a:extLst>
              <a:ext uri="{FF2B5EF4-FFF2-40B4-BE49-F238E27FC236}">
                <a16:creationId xmlns:a16="http://schemas.microsoft.com/office/drawing/2014/main" id="{BAA19A99-6A52-4C41-8F79-274AFF55FC08}"/>
              </a:ext>
            </a:extLst>
          </p:cNvPr>
          <p:cNvPicPr>
            <a:picLocks noChangeAspect="1"/>
          </p:cNvPicPr>
          <p:nvPr/>
        </p:nvPicPr>
        <p:blipFill rotWithShape="1">
          <a:blip r:embed="rId2">
            <a:extLst>
              <a:ext uri="{28A0092B-C50C-407E-A947-70E740481C1C}">
                <a14:useLocalDpi xmlns:a14="http://schemas.microsoft.com/office/drawing/2010/main" val="0"/>
              </a:ext>
            </a:extLst>
          </a:blip>
          <a:srcRect t="23294" r="-2" b="32765"/>
          <a:stretch/>
        </p:blipFill>
        <p:spPr>
          <a:xfrm>
            <a:off x="484632" y="484632"/>
            <a:ext cx="4495806" cy="3511948"/>
          </a:xfrm>
          <a:prstGeom prst="rect">
            <a:avLst/>
          </a:prstGeom>
        </p:spPr>
      </p:pic>
      <p:cxnSp>
        <p:nvCxnSpPr>
          <p:cNvPr id="12" name="Straight Connector 11">
            <a:extLst>
              <a:ext uri="{FF2B5EF4-FFF2-40B4-BE49-F238E27FC236}">
                <a16:creationId xmlns:a16="http://schemas.microsoft.com/office/drawing/2014/main" id="{9F37CA5D-275A-4B8C-8438-F1773C736E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BAAC1D1-BFDB-4AEB-9243-D64133AE0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775" y="4150596"/>
            <a:ext cx="1038557" cy="223180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8B102B4D-CA07-E643-A7A1-5257961A8987}"/>
              </a:ext>
            </a:extLst>
          </p:cNvPr>
          <p:cNvPicPr>
            <a:picLocks noChangeAspect="1"/>
          </p:cNvPicPr>
          <p:nvPr/>
        </p:nvPicPr>
        <p:blipFill rotWithShape="1">
          <a:blip r:embed="rId3">
            <a:extLst>
              <a:ext uri="{28A0092B-C50C-407E-A947-70E740481C1C}">
                <a14:useLocalDpi xmlns:a14="http://schemas.microsoft.com/office/drawing/2010/main" val="0"/>
              </a:ext>
            </a:extLst>
          </a:blip>
          <a:srcRect t="29080" r="3" b="20067"/>
          <a:stretch/>
        </p:blipFill>
        <p:spPr>
          <a:xfrm>
            <a:off x="1688924" y="4150596"/>
            <a:ext cx="3291514" cy="2231807"/>
          </a:xfrm>
          <a:prstGeom prst="rect">
            <a:avLst/>
          </a:prstGeom>
        </p:spPr>
      </p:pic>
      <p:sp>
        <p:nvSpPr>
          <p:cNvPr id="3" name="Pladsholder til indhold 2"/>
          <p:cNvSpPr>
            <a:spLocks noGrp="1"/>
          </p:cNvSpPr>
          <p:nvPr>
            <p:ph idx="1"/>
          </p:nvPr>
        </p:nvSpPr>
        <p:spPr>
          <a:xfrm>
            <a:off x="5951728" y="2286000"/>
            <a:ext cx="5740739" cy="4023360"/>
          </a:xfrm>
        </p:spPr>
        <p:txBody>
          <a:bodyPr>
            <a:normAutofit lnSpcReduction="10000"/>
          </a:bodyPr>
          <a:lstStyle/>
          <a:p>
            <a:r>
              <a:rPr lang="da-DK" sz="1700" dirty="0"/>
              <a:t>Dagen i dag startede med at vi stod op og ryddede lidt op i lejligheden. Ved 12-tiden kom vores veninder Pommer og Sofie for at besøge os. Vi gik en tur ind til byen hvor vi viste dem lidt rundt bl.a. på vores arbejdsplads. Vi satte os ind i et bageri/café for at få en kop kaffe og </a:t>
            </a:r>
            <a:r>
              <a:rPr lang="da-DK" sz="1700" dirty="0" err="1"/>
              <a:t>catche</a:t>
            </a:r>
            <a:r>
              <a:rPr lang="da-DK" sz="1700" dirty="0"/>
              <a:t> lidt up. Da jeg snakkede med kassedamen foregik det selvfølgelig på tysk, hvor hun så sagde at jeg snakkede godt tysk! Første gang jeg nogensinde har hørt det, og jeg tror helt klart det er fordi jeg har været vant til at høre tysk, og snakke det en lille smule den sidste uge. </a:t>
            </a:r>
          </a:p>
          <a:p>
            <a:r>
              <a:rPr lang="da-DK" sz="1700" dirty="0"/>
              <a:t>Derefter gik vi 4 piger hjem og hyggede, hvorefter vi blev enige om at vi ville spise på restaurant til aftensmad. Det viste sig så at Sofia og jeg havde mødt vores tjener dagen før i byen (det kunne vi bare ikke lige huske). Da vi kom hjem gjorde vi os klar sammen, hvorefter vi begyndte at lave lidt drinks. Senere på natten tog vi i byen, hvilket var </a:t>
            </a:r>
            <a:r>
              <a:rPr lang="da-DK" sz="1700" dirty="0" err="1"/>
              <a:t>mega</a:t>
            </a:r>
            <a:r>
              <a:rPr lang="da-DK" sz="1700" dirty="0"/>
              <a:t> sjovt at gøre med vores veninder i et andet land. </a:t>
            </a:r>
          </a:p>
        </p:txBody>
      </p:sp>
    </p:spTree>
    <p:extLst>
      <p:ext uri="{BB962C8B-B14F-4D97-AF65-F5344CB8AC3E}">
        <p14:creationId xmlns:p14="http://schemas.microsoft.com/office/powerpoint/2010/main" val="179318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705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4128" y="585216"/>
            <a:ext cx="6007027" cy="1499616"/>
          </a:xfrm>
        </p:spPr>
        <p:txBody>
          <a:bodyPr>
            <a:normAutofit/>
          </a:bodyPr>
          <a:lstStyle/>
          <a:p>
            <a:r>
              <a:rPr lang="da-DK">
                <a:solidFill>
                  <a:srgbClr val="FFFFFF"/>
                </a:solidFill>
              </a:rPr>
              <a:t>Søndag d. 20/10</a:t>
            </a:r>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dsholder til indhold 2"/>
          <p:cNvSpPr>
            <a:spLocks noGrp="1"/>
          </p:cNvSpPr>
          <p:nvPr>
            <p:ph idx="1"/>
          </p:nvPr>
        </p:nvSpPr>
        <p:spPr>
          <a:xfrm>
            <a:off x="1024128" y="2286000"/>
            <a:ext cx="6007027" cy="4023360"/>
          </a:xfrm>
        </p:spPr>
        <p:txBody>
          <a:bodyPr>
            <a:normAutofit/>
          </a:bodyPr>
          <a:lstStyle/>
          <a:p>
            <a:r>
              <a:rPr lang="da-DK" sz="2000" dirty="0">
                <a:solidFill>
                  <a:srgbClr val="FFFFFF"/>
                </a:solidFill>
              </a:rPr>
              <a:t>Dagen i dag startede med at vi alle sammen var en smule trætte efter gårsdagens begivenheder. Sofie og Pommer hentede </a:t>
            </a:r>
            <a:r>
              <a:rPr lang="da-DK" sz="2000" dirty="0" err="1">
                <a:solidFill>
                  <a:srgbClr val="FFFFFF"/>
                </a:solidFill>
              </a:rPr>
              <a:t>döner</a:t>
            </a:r>
            <a:r>
              <a:rPr lang="da-DK" sz="2000" dirty="0">
                <a:solidFill>
                  <a:srgbClr val="FFFFFF"/>
                </a:solidFill>
              </a:rPr>
              <a:t> inde fra byen, mens Sofia og jeg ryddede op og gjorde rent. Resten af formiddagen gik bare med at hygge indtil pigerne blev hentet, da de skal i skole i morgen. Sofia og jeg har ligget og set den store bage dyst og sovet lidt lur hele eftermiddagen. Omkring kl. 18 besluttede vi os for at gå en tur ind mod byen, da vi ikke havde fået set det hele endnu. Vi gik ind på en restaurant som serverede pandekager, hvor vi fik en pandekage og lidt at drikke. Her til aften har vi bare hygget herhjemme og snakket i telefon med vores gode ven Nicholas. </a:t>
            </a:r>
            <a:br>
              <a:rPr lang="da-DK" sz="2000" dirty="0">
                <a:solidFill>
                  <a:srgbClr val="FFFFFF"/>
                </a:solidFill>
              </a:rPr>
            </a:br>
            <a:endParaRPr lang="da-DK" sz="2000" dirty="0">
              <a:solidFill>
                <a:srgbClr val="FFFFFF"/>
              </a:solidFill>
            </a:endParaRPr>
          </a:p>
        </p:txBody>
      </p:sp>
      <p:pic>
        <p:nvPicPr>
          <p:cNvPr id="6" name="Billede 5">
            <a:extLst>
              <a:ext uri="{FF2B5EF4-FFF2-40B4-BE49-F238E27FC236}">
                <a16:creationId xmlns:a16="http://schemas.microsoft.com/office/drawing/2014/main" id="{A869EDF2-390C-934C-9355-090C74A01915}"/>
              </a:ext>
            </a:extLst>
          </p:cNvPr>
          <p:cNvPicPr>
            <a:picLocks noChangeAspect="1"/>
          </p:cNvPicPr>
          <p:nvPr/>
        </p:nvPicPr>
        <p:blipFill rotWithShape="1">
          <a:blip r:embed="rId2">
            <a:extLst>
              <a:ext uri="{28A0092B-C50C-407E-A947-70E740481C1C}">
                <a14:useLocalDpi xmlns:a14="http://schemas.microsoft.com/office/drawing/2010/main" val="0"/>
              </a:ext>
            </a:extLst>
          </a:blip>
          <a:srcRect l="3999" r="5795"/>
          <a:stretch/>
        </p:blipFill>
        <p:spPr>
          <a:xfrm>
            <a:off x="7552266" y="10"/>
            <a:ext cx="4639734" cy="6857990"/>
          </a:xfrm>
          <a:prstGeom prst="rect">
            <a:avLst/>
          </a:prstGeom>
        </p:spPr>
      </p:pic>
    </p:spTree>
    <p:extLst>
      <p:ext uri="{BB962C8B-B14F-4D97-AF65-F5344CB8AC3E}">
        <p14:creationId xmlns:p14="http://schemas.microsoft.com/office/powerpoint/2010/main" val="13622745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8</TotalTime>
  <Words>1842</Words>
  <Application>Microsoft Macintosh PowerPoint</Application>
  <PresentationFormat>Widescreen</PresentationFormat>
  <Paragraphs>36</Paragraphs>
  <Slides>15</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15</vt:i4>
      </vt:variant>
    </vt:vector>
  </HeadingPairs>
  <TitlesOfParts>
    <vt:vector size="19" baseType="lpstr">
      <vt:lpstr>Tw Cen MT</vt:lpstr>
      <vt:lpstr>Tw Cen MT Condensed</vt:lpstr>
      <vt:lpstr>Wingdings 3</vt:lpstr>
      <vt:lpstr>Integral</vt:lpstr>
      <vt:lpstr>Erasmus+ praktikophold i Tyskland</vt:lpstr>
      <vt:lpstr>Søndag d. 13/10</vt:lpstr>
      <vt:lpstr>Mandag d. 14/10</vt:lpstr>
      <vt:lpstr>Tirsdag d. 15/10</vt:lpstr>
      <vt:lpstr>Onsdag d. 16/10</vt:lpstr>
      <vt:lpstr>Torsdag d. 17/10</vt:lpstr>
      <vt:lpstr>Fredag d. 18/10</vt:lpstr>
      <vt:lpstr>Lørdag d. 19/10</vt:lpstr>
      <vt:lpstr>Søndag d. 20/10</vt:lpstr>
      <vt:lpstr>Mandag d. 21/10</vt:lpstr>
      <vt:lpstr>Tirsdag d. 22/10</vt:lpstr>
      <vt:lpstr>Onsdag d. 23/10</vt:lpstr>
      <vt:lpstr>Torsdag d. 24/10</vt:lpstr>
      <vt:lpstr>Fredag d. 25/10</vt:lpstr>
      <vt:lpstr>2 uger i Tyskland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praktikophold i Tyskland</dc:title>
  <dc:creator>Lise Juul Friis</dc:creator>
  <cp:lastModifiedBy>Lise Juul Friis</cp:lastModifiedBy>
  <cp:revision>2</cp:revision>
  <dcterms:created xsi:type="dcterms:W3CDTF">2019-11-12T19:35:32Z</dcterms:created>
  <dcterms:modified xsi:type="dcterms:W3CDTF">2019-11-12T19:44:19Z</dcterms:modified>
</cp:coreProperties>
</file>